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sldIdLst>
    <p:sldId id="256" r:id="rId3"/>
    <p:sldId id="290" r:id="rId4"/>
    <p:sldId id="285" r:id="rId5"/>
    <p:sldId id="288" r:id="rId6"/>
    <p:sldId id="286" r:id="rId7"/>
    <p:sldId id="293" r:id="rId8"/>
    <p:sldId id="315" r:id="rId9"/>
    <p:sldId id="294" r:id="rId10"/>
    <p:sldId id="295" r:id="rId11"/>
    <p:sldId id="296" r:id="rId12"/>
    <p:sldId id="297" r:id="rId13"/>
    <p:sldId id="307" r:id="rId14"/>
    <p:sldId id="300" r:id="rId15"/>
    <p:sldId id="299" r:id="rId16"/>
    <p:sldId id="301" r:id="rId17"/>
    <p:sldId id="316" r:id="rId18"/>
    <p:sldId id="312" r:id="rId19"/>
    <p:sldId id="302" r:id="rId20"/>
    <p:sldId id="313" r:id="rId21"/>
    <p:sldId id="314" r:id="rId22"/>
    <p:sldId id="303" r:id="rId23"/>
    <p:sldId id="339" r:id="rId24"/>
    <p:sldId id="304" r:id="rId25"/>
    <p:sldId id="305" r:id="rId26"/>
    <p:sldId id="308" r:id="rId27"/>
    <p:sldId id="306" r:id="rId28"/>
    <p:sldId id="340" r:id="rId29"/>
    <p:sldId id="309" r:id="rId30"/>
    <p:sldId id="33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1" r:id="rId41"/>
    <p:sldId id="341" r:id="rId42"/>
    <p:sldId id="332" r:id="rId43"/>
    <p:sldId id="333" r:id="rId44"/>
    <p:sldId id="310" r:id="rId45"/>
    <p:sldId id="311" r:id="rId46"/>
    <p:sldId id="334" r:id="rId47"/>
    <p:sldId id="335" r:id="rId48"/>
    <p:sldId id="336" r:id="rId49"/>
    <p:sldId id="337" r:id="rId50"/>
    <p:sldId id="338" r:id="rId51"/>
  </p:sldIdLst>
  <p:sldSz cx="9144000" cy="5143500" type="screen16x9"/>
  <p:notesSz cx="6858000" cy="9144000"/>
  <p:defaultTextStyle>
    <a:defPPr>
      <a:defRPr lang="fi-FI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3" autoAdjust="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120" y="1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941476"/>
            <a:ext cx="7772400" cy="1382273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582365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A5455-DBB3-4236-A439-06E42F7CC689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7D7AF-4D41-40C3-9E60-EDDE104A827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701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DAB44-233C-496B-92B2-E6C427A9435E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8139E-B43C-422B-8D61-E28A1A298AF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300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963269" y="471083"/>
            <a:ext cx="1863441" cy="4535142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609600" y="471083"/>
            <a:ext cx="5863062" cy="4535142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>
          <a:xfrm rot="5400000">
            <a:off x="23020" y="4016772"/>
            <a:ext cx="5953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52850-022D-401E-887E-FA9031320930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>
          <a:xfrm rot="5400000">
            <a:off x="-385960" y="3012480"/>
            <a:ext cx="141327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>
          <a:xfrm rot="5400000">
            <a:off x="65882" y="4569222"/>
            <a:ext cx="5095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8376F-F84D-4E49-BB88-46B977CFA2A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1379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725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7A7E3-1F14-42B2-B32E-A23B06379E24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D1DE8-CAAD-4A60-AC91-443A8B5A0338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528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41796-6958-4745-ACFD-F284432D22AD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732CC-F4EE-413A-9772-47A55540C186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513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CEBD4-EBA5-4C36-9FEE-93095EF223D7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0384B-FA05-4A50-9139-1308F114E6F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55841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7D6A-E4CE-4C23-8B03-840402BE0CB5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038E8-AD94-4AAF-90B6-4CDCD94C322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3679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67F56-C320-4B7F-8F62-A145E6A2CE5A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02241-6303-42B9-9C7B-9D85CF18137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5715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784E7-9CAE-4ED3-8FEC-A45B72D5D4CF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3230C-AD8F-4FC9-A816-EC45735F3DE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8665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E7896-BEF5-4C39-A6D4-35E3D7F96EB0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D9096-AB30-488C-A217-96EAC4CA9A20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359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77E17-2425-4FEE-8B68-A96F242AB7EF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62BF9-2C3E-4785-897B-DFAE27475CB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59480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533A5-749B-44BC-8689-795FB3E55F07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1FEB5-F64B-4A80-B09A-B2DAE9BC7EAE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247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4D9AF3-3A8C-4670-BEAA-B6DE9768BC5B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616B2-C186-43CA-B0B9-797FD1F9A94C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4111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2CBBB-299F-465C-AD6B-31F3A4BDBC03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4166F-EE80-42A4-9B21-989B83E8FF5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48900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5936E-C028-4A2E-B3ED-3DFE0D192245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F2B38-4603-4036-89B9-6C86483CE765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997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5E415-C773-41C3-9156-B3E07F500292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576D8-108D-455E-95E6-8CE77BBC541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01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8128621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005939"/>
            <a:ext cx="8128621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24EC-EF43-46C5-8B87-9DB4BA104466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BFFDB-8CB8-4ECD-974A-F205F1C55E07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3598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69915" y="284416"/>
            <a:ext cx="8206752" cy="857250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69915" y="1200151"/>
            <a:ext cx="389099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97459" y="1200151"/>
            <a:ext cx="4179208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AD28-E4BF-4646-9B89-110C380B2E0E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A92E9-C5F5-4548-8521-54B14BA480DC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5957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21334" y="122891"/>
            <a:ext cx="8229600" cy="776977"/>
          </a:xfrm>
        </p:spPr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21334" y="1151335"/>
            <a:ext cx="387605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1334" y="1631156"/>
            <a:ext cx="387605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752082" y="1151335"/>
            <a:ext cx="4098853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752082" y="1631156"/>
            <a:ext cx="4098853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B1B73-53A4-45AC-8982-E05845243CB8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79A7C-D2C6-418A-99D1-79AEBE8C91F4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663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049A-2818-4FD6-B60C-0F54169035A8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E6AF1-E368-4448-AC08-4F0846E9036F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8745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FC81F-FC7B-4DBD-9FAE-75FE83FD07FB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5405-86F3-4CB9-BB91-8B7C48B22215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9883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566738" y="204787"/>
            <a:ext cx="2898776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2758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566739" y="1076326"/>
            <a:ext cx="289877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7B6D0-A3F5-4D95-8D7A-B5FC85D19832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D4294-CB61-4DEC-A6E5-4BF4E8E65033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186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065396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2065396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i-FI" noProof="0" smtClean="0"/>
              <a:t>Lisää kuva napsauttamalla kuvaketta</a:t>
            </a:r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2065396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02235-6884-4099-A182-50A2004481B1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13CB5-0DD8-4873-A104-0CD984CF3E99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613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tsikon paikkamerkki 1"/>
          <p:cNvSpPr>
            <a:spLocks noGrp="1"/>
          </p:cNvSpPr>
          <p:nvPr>
            <p:ph type="title"/>
          </p:nvPr>
        </p:nvSpPr>
        <p:spPr bwMode="auto">
          <a:xfrm>
            <a:off x="620713" y="342900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perustyylejä naps.</a:t>
            </a:r>
          </a:p>
        </p:txBody>
      </p:sp>
      <p:sp>
        <p:nvSpPr>
          <p:cNvPr id="1027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620713" y="1372792"/>
            <a:ext cx="8229600" cy="331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6962775" y="4767263"/>
            <a:ext cx="10556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A5BC75-1020-4920-8BB5-682609C3A3B8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487739" y="4767263"/>
            <a:ext cx="33353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170863" y="4767263"/>
            <a:ext cx="6794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BF1EEF2-0FAF-45EA-AC8E-A2514C0F7F01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49" r:id="rId11"/>
    <p:sldLayoutId id="2147483750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 Black" pitchFamily="34" charset="0"/>
          <a:ea typeface="+mj-ea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tsikon paikkamerkki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perustyylejä naps.</a:t>
            </a:r>
          </a:p>
        </p:txBody>
      </p:sp>
      <p:sp>
        <p:nvSpPr>
          <p:cNvPr id="2051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513B5C2-7249-445E-8BD1-61194EB22B47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63D0B38-7982-4B6A-B6E4-E1BA6610AA0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sp>
        <p:nvSpPr>
          <p:cNvPr id="2055" name="Tekstiruutu 6"/>
          <p:cNvSpPr txBox="1">
            <a:spLocks noChangeArrowheads="1"/>
          </p:cNvSpPr>
          <p:nvPr/>
        </p:nvSpPr>
        <p:spPr bwMode="auto">
          <a:xfrm>
            <a:off x="6996114" y="-833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fi-FI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41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gKVxOWpi9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guardian.com/science/blog/2010/dec/14/million-dollars-maths-navier-stok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tsikko 5"/>
          <p:cNvSpPr>
            <a:spLocks noGrp="1"/>
          </p:cNvSpPr>
          <p:nvPr>
            <p:ph type="ctrTitle"/>
          </p:nvPr>
        </p:nvSpPr>
        <p:spPr>
          <a:xfrm>
            <a:off x="685800" y="941785"/>
            <a:ext cx="7772400" cy="1382315"/>
          </a:xfrm>
        </p:spPr>
        <p:txBody>
          <a:bodyPr/>
          <a:lstStyle/>
          <a:p>
            <a:r>
              <a:rPr lang="en-US" dirty="0"/>
              <a:t>KEB-45250</a:t>
            </a:r>
            <a:br>
              <a:rPr lang="en-US" dirty="0"/>
            </a:br>
            <a:r>
              <a:rPr lang="en-US" dirty="0"/>
              <a:t>Numerical Techniques for Process Modeling</a:t>
            </a:r>
            <a:br>
              <a:rPr lang="en-US" dirty="0"/>
            </a:br>
            <a:endParaRPr lang="fi-FI" altLang="fi-FI" dirty="0" smtClean="0">
              <a:cs typeface="Arial" charset="0"/>
            </a:endParaRPr>
          </a:p>
        </p:txBody>
      </p:sp>
      <p:sp>
        <p:nvSpPr>
          <p:cNvPr id="6147" name="Alaotsikko 6"/>
          <p:cNvSpPr>
            <a:spLocks noGrp="1"/>
          </p:cNvSpPr>
          <p:nvPr>
            <p:ph type="subTitle" idx="1"/>
          </p:nvPr>
        </p:nvSpPr>
        <p:spPr>
          <a:xfrm>
            <a:off x="1371600" y="2582466"/>
            <a:ext cx="6400800" cy="1314450"/>
          </a:xfrm>
        </p:spPr>
        <p:txBody>
          <a:bodyPr>
            <a:normAutofit fontScale="77500" lnSpcReduction="20000"/>
          </a:bodyPr>
          <a:lstStyle/>
          <a:p>
            <a:r>
              <a:rPr lang="fi-FI" altLang="fi-FI" dirty="0" err="1" smtClean="0">
                <a:latin typeface="Arial" charset="0"/>
                <a:cs typeface="Arial" charset="0"/>
              </a:rPr>
              <a:t>Spring</a:t>
            </a:r>
            <a:r>
              <a:rPr lang="fi-FI" altLang="fi-FI" dirty="0" smtClean="0">
                <a:latin typeface="Arial" charset="0"/>
                <a:cs typeface="Arial" charset="0"/>
              </a:rPr>
              <a:t> 2018</a:t>
            </a:r>
          </a:p>
          <a:p>
            <a:r>
              <a:rPr lang="fi-FI" altLang="fi-FI" dirty="0" err="1" smtClean="0">
                <a:latin typeface="Arial" charset="0"/>
                <a:cs typeface="Arial" charset="0"/>
              </a:rPr>
              <a:t>Lecture</a:t>
            </a:r>
            <a:r>
              <a:rPr lang="fi-FI" altLang="fi-FI" dirty="0" smtClean="0">
                <a:latin typeface="Arial" charset="0"/>
                <a:cs typeface="Arial" charset="0"/>
              </a:rPr>
              <a:t> 3</a:t>
            </a:r>
          </a:p>
          <a:p>
            <a:r>
              <a:rPr lang="fi-FI" altLang="fi-FI" dirty="0" err="1" smtClean="0">
                <a:latin typeface="Arial" charset="0"/>
                <a:cs typeface="Arial" charset="0"/>
              </a:rPr>
              <a:t>Introduction</a:t>
            </a:r>
            <a:r>
              <a:rPr lang="fi-FI" altLang="fi-FI" dirty="0" smtClean="0">
                <a:latin typeface="Arial" charset="0"/>
                <a:cs typeface="Arial" charset="0"/>
              </a:rPr>
              <a:t> to </a:t>
            </a:r>
            <a:r>
              <a:rPr lang="fi-FI" altLang="fi-FI" dirty="0" err="1" smtClean="0">
                <a:latin typeface="Arial" charset="0"/>
                <a:cs typeface="Arial" charset="0"/>
              </a:rPr>
              <a:t>Computational</a:t>
            </a:r>
            <a:r>
              <a:rPr lang="fi-FI" altLang="fi-FI" dirty="0" smtClean="0">
                <a:latin typeface="Arial" charset="0"/>
                <a:cs typeface="Arial" charset="0"/>
              </a:rPr>
              <a:t> </a:t>
            </a:r>
            <a:r>
              <a:rPr lang="fi-FI" altLang="fi-FI" dirty="0" err="1" smtClean="0">
                <a:latin typeface="Arial" charset="0"/>
                <a:cs typeface="Arial" charset="0"/>
              </a:rPr>
              <a:t>Fluid</a:t>
            </a:r>
            <a:r>
              <a:rPr lang="fi-FI" altLang="fi-FI" dirty="0" smtClean="0">
                <a:latin typeface="Arial" charset="0"/>
                <a:cs typeface="Arial" charset="0"/>
              </a:rPr>
              <a:t> Dynamics</a:t>
            </a:r>
          </a:p>
          <a:p>
            <a:endParaRPr lang="fi-FI" altLang="fi-FI" dirty="0" smtClean="0">
              <a:latin typeface="Arial" charset="0"/>
              <a:cs typeface="Arial" charset="0"/>
            </a:endParaRPr>
          </a:p>
          <a:p>
            <a:endParaRPr lang="fi-FI" altLang="fi-FI" dirty="0" smtClean="0">
              <a:latin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88269" y="4774168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fi-FI" dirty="0"/>
              <a:t>Antti Mikkonen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close up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10</a:t>
            </a:fld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365921"/>
            <a:ext cx="7879080" cy="265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Unsteady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0" y="1482250"/>
            <a:ext cx="3739201" cy="1260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11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13" y="1489062"/>
            <a:ext cx="3739198" cy="12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28081" y="1482249"/>
                <a:ext cx="702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81" y="1482249"/>
                <a:ext cx="702885" cy="276999"/>
              </a:xfrm>
              <a:prstGeom prst="rect">
                <a:avLst/>
              </a:prstGeom>
              <a:blipFill>
                <a:blip r:embed="rId4"/>
                <a:stretch>
                  <a:fillRect l="-6087" r="-6087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14511" y="1484994"/>
                <a:ext cx="1135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11" y="1484994"/>
                <a:ext cx="1135696" cy="276999"/>
              </a:xfrm>
              <a:prstGeom prst="rect">
                <a:avLst/>
              </a:prstGeom>
              <a:blipFill>
                <a:blip r:embed="rId5"/>
                <a:stretch>
                  <a:fillRect l="-3209" r="-3743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3202721"/>
            <a:ext cx="3739201" cy="12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10" y="3202721"/>
            <a:ext cx="3739201" cy="12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2751" y="3167499"/>
                <a:ext cx="879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51" y="3167499"/>
                <a:ext cx="879215" cy="276999"/>
              </a:xfrm>
              <a:prstGeom prst="rect">
                <a:avLst/>
              </a:prstGeom>
              <a:blipFill>
                <a:blip r:embed="rId8"/>
                <a:stretch>
                  <a:fillRect l="-4167" r="-5556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75795" y="3167499"/>
                <a:ext cx="1007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5" y="3167499"/>
                <a:ext cx="1007455" cy="276999"/>
              </a:xfrm>
              <a:prstGeom prst="rect">
                <a:avLst/>
              </a:prstGeom>
              <a:blipFill>
                <a:blip r:embed="rId9"/>
                <a:stretch>
                  <a:fillRect l="-4242" r="-424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78607" y="285648"/>
                <a:ext cx="3623236" cy="752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607" y="285648"/>
                <a:ext cx="3623236" cy="752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31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Steady state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12</a:t>
            </a:fld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28081" y="1482249"/>
                <a:ext cx="62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81" y="1482249"/>
                <a:ext cx="627095" cy="276999"/>
              </a:xfrm>
              <a:prstGeom prst="rect">
                <a:avLst/>
              </a:prstGeom>
              <a:blipFill>
                <a:blip r:embed="rId2"/>
                <a:stretch>
                  <a:fillRect l="-7767" r="-6796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70992" y="1501458"/>
                <a:ext cx="62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992" y="1501458"/>
                <a:ext cx="627095" cy="276999"/>
              </a:xfrm>
              <a:prstGeom prst="rect">
                <a:avLst/>
              </a:prstGeom>
              <a:blipFill>
                <a:blip r:embed="rId3"/>
                <a:stretch>
                  <a:fillRect l="-7767" r="-7767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2751" y="3167499"/>
                <a:ext cx="8835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=287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51" y="3167499"/>
                <a:ext cx="883575" cy="276999"/>
              </a:xfrm>
              <a:prstGeom prst="rect">
                <a:avLst/>
              </a:prstGeom>
              <a:blipFill>
                <a:blip r:embed="rId4"/>
                <a:stretch>
                  <a:fillRect l="-5517" r="-5517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75795" y="3167499"/>
                <a:ext cx="755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5" y="3167499"/>
                <a:ext cx="755335" cy="276999"/>
              </a:xfrm>
              <a:prstGeom prst="rect">
                <a:avLst/>
              </a:prstGeom>
              <a:blipFill>
                <a:blip r:embed="rId5"/>
                <a:stretch>
                  <a:fillRect l="-6452" r="-5645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2" y="1723706"/>
            <a:ext cx="3640800" cy="12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58" y="3456841"/>
            <a:ext cx="3640800" cy="12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58" y="1723706"/>
            <a:ext cx="3640800" cy="12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2" y="3456841"/>
            <a:ext cx="3640800" cy="126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13975" y="123773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 </a:t>
            </a:r>
            <a:r>
              <a:rPr lang="en-US" dirty="0" smtClean="0"/>
              <a:t>is iteration step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5302357" y="108768"/>
            <a:ext cx="3623236" cy="905341"/>
            <a:chOff x="5302357" y="108768"/>
            <a:chExt cx="3623236" cy="905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5302357" y="261659"/>
                  <a:ext cx="3623236" cy="7524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2357" y="261659"/>
                  <a:ext cx="3623236" cy="7524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 flipV="1">
              <a:off x="5302357" y="390867"/>
              <a:ext cx="563052" cy="4429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815882" y="1087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863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45" y="291148"/>
            <a:ext cx="7402749" cy="43799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5816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vs. nonlinear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14</a:t>
            </a:fld>
            <a:endParaRPr lang="fi-FI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52" y="1630680"/>
            <a:ext cx="3470245" cy="22596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" y="1478280"/>
            <a:ext cx="4351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…all else is nonlinear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Nonlinear equations don’t always have analytical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May be difficult to solve numerically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</a:t>
            </a:r>
            <a:r>
              <a:rPr lang="en-US" dirty="0" smtClean="0"/>
              <a:t>ideas </a:t>
            </a:r>
            <a:r>
              <a:rPr lang="en-US" dirty="0"/>
              <a:t>can be extended to systems of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24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8" y="146368"/>
            <a:ext cx="6968609" cy="33162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15</a:t>
            </a:fld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93520" y="3721523"/>
                <a:ext cx="4284378" cy="77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520" y="3721523"/>
                <a:ext cx="4284378" cy="779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750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talking about matrices?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governing equations of fluid flow can be approximated with systems of algebraic equations</a:t>
            </a:r>
          </a:p>
          <a:p>
            <a:r>
              <a:rPr lang="en-US" sz="2800" dirty="0" smtClean="0"/>
              <a:t>Linear matrix systems are easily solved with computer algorithms</a:t>
            </a:r>
          </a:p>
          <a:p>
            <a:r>
              <a:rPr lang="en-US" sz="2800" dirty="0" smtClean="0"/>
              <a:t>Understanding the methods of how to do this is understanding CFD</a:t>
            </a:r>
            <a:endParaRPr lang="en-GB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16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3261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system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0713" y="1372793"/>
                <a:ext cx="8229600" cy="9360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0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sz="20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+2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GB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0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 =−2</m:t>
                      </m:r>
                    </m:oMath>
                  </m:oMathPara>
                </a14:m>
                <a:endParaRPr lang="en-US" sz="20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0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GB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Or in matrix form</a:t>
                </a: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13" y="1372793"/>
                <a:ext cx="8229600" cy="936068"/>
              </a:xfrm>
              <a:blipFill>
                <a:blip r:embed="rId2"/>
                <a:stretch>
                  <a:fillRect l="-1778" b="-8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17</a:t>
            </a:fld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54680" y="3331897"/>
                <a:ext cx="2750433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680" y="3331897"/>
                <a:ext cx="2750433" cy="732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21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solution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0713" y="1372792"/>
                <a:ext cx="4126547" cy="3317081"/>
              </a:xfrm>
            </p:spPr>
            <p:txBody>
              <a:bodyPr/>
              <a:lstStyle/>
              <a:p>
                <a:r>
                  <a:rPr lang="en-US" sz="2000" dirty="0" smtClean="0"/>
                  <a:t>Example non-linear equation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=−2</m:t>
                    </m:r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3.7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2.51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√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r>
                  <a:rPr lang="en-US" sz="2000" dirty="0" smtClean="0"/>
                  <a:t>A naive iteration example on the right</a:t>
                </a:r>
              </a:p>
              <a:p>
                <a:r>
                  <a:rPr lang="en-US" sz="2000" dirty="0"/>
                  <a:t>In CFD we use case specific methods</a:t>
                </a:r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13" y="1372792"/>
                <a:ext cx="4126547" cy="3317081"/>
              </a:xfrm>
              <a:blipFill>
                <a:blip r:embed="rId2"/>
                <a:stretch>
                  <a:fillRect l="-1329" t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18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55" y="266700"/>
            <a:ext cx="3371850" cy="2305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70" y="2945606"/>
            <a:ext cx="1209675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59755" y="26479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427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system 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4" y="1372792"/>
            <a:ext cx="2867026" cy="3317081"/>
          </a:xfrm>
        </p:spPr>
        <p:txBody>
          <a:bodyPr/>
          <a:lstStyle/>
          <a:p>
            <a:r>
              <a:rPr lang="en-US" sz="2000" dirty="0" smtClean="0"/>
              <a:t>Naive iteration for matrix system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Gives x = [1 4 1]</a:t>
            </a:r>
          </a:p>
          <a:p>
            <a:r>
              <a:rPr lang="en-US" sz="2000" dirty="0" smtClean="0"/>
              <a:t>Error </a:t>
            </a:r>
          </a:p>
          <a:p>
            <a:pPr marL="0" indent="0">
              <a:buNone/>
            </a:pPr>
            <a:r>
              <a:rPr lang="en-US" sz="2000" dirty="0" smtClean="0"/>
              <a:t>	A</a:t>
            </a:r>
            <a:r>
              <a:rPr lang="en-US" sz="2000" b="1" dirty="0" smtClean="0"/>
              <a:t>x</a:t>
            </a:r>
            <a:r>
              <a:rPr lang="en-US" sz="2000" dirty="0" smtClean="0"/>
              <a:t>-</a:t>
            </a:r>
            <a:r>
              <a:rPr lang="en-US" sz="2000" b="1" dirty="0" smtClean="0"/>
              <a:t>b</a:t>
            </a:r>
            <a:r>
              <a:rPr lang="en-US" sz="2000" dirty="0" smtClean="0"/>
              <a:t>=[0 0 -2e-16] </a:t>
            </a:r>
          </a:p>
          <a:p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19</a:t>
            </a:fld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48" y="1372792"/>
            <a:ext cx="3950042" cy="2620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28766" y="1989867"/>
                <a:ext cx="293509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66" y="1989867"/>
                <a:ext cx="2935099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90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lecture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3867467" cy="3317081"/>
          </a:xfrm>
        </p:spPr>
        <p:txBody>
          <a:bodyPr/>
          <a:lstStyle/>
          <a:p>
            <a:r>
              <a:rPr lang="en-US" sz="2000" dirty="0" smtClean="0"/>
              <a:t>Review of relevant subjects</a:t>
            </a:r>
          </a:p>
          <a:p>
            <a:r>
              <a:rPr lang="en-US" sz="2000" dirty="0" smtClean="0"/>
              <a:t>Math</a:t>
            </a:r>
          </a:p>
          <a:p>
            <a:pPr lvl="1"/>
            <a:r>
              <a:rPr lang="en-US" sz="2000" dirty="0" smtClean="0"/>
              <a:t>Equation types, matrices</a:t>
            </a:r>
          </a:p>
          <a:p>
            <a:r>
              <a:rPr lang="en-US" sz="2000" dirty="0" smtClean="0"/>
              <a:t>Physics</a:t>
            </a:r>
          </a:p>
          <a:p>
            <a:pPr lvl="1"/>
            <a:r>
              <a:rPr lang="en-US" sz="2000" dirty="0" smtClean="0"/>
              <a:t>Advection, Convection, Diffusion, Navier-Stokes</a:t>
            </a:r>
          </a:p>
          <a:p>
            <a:pPr lvl="1"/>
            <a:r>
              <a:rPr lang="en-US" sz="2000" dirty="0" smtClean="0"/>
              <a:t>Dimensionless numbers</a:t>
            </a:r>
          </a:p>
          <a:p>
            <a:r>
              <a:rPr lang="en-US" sz="2000" dirty="0" smtClean="0"/>
              <a:t>Chemistry</a:t>
            </a:r>
          </a:p>
          <a:p>
            <a:pPr lvl="1"/>
            <a:r>
              <a:rPr lang="en-US" sz="2000" dirty="0"/>
              <a:t>Arrhenius </a:t>
            </a:r>
            <a:r>
              <a:rPr lang="en-US" sz="2000" dirty="0" smtClean="0"/>
              <a:t>equation</a:t>
            </a:r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</a:t>
            </a:fld>
            <a:endParaRPr lang="fi-FI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616652" y="829018"/>
          <a:ext cx="4233661" cy="367093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05884">
                  <a:extLst>
                    <a:ext uri="{9D8B030D-6E8A-4147-A177-3AD203B41FA5}">
                      <a16:colId xmlns:a16="http://schemas.microsoft.com/office/drawing/2014/main" val="1263556868"/>
                    </a:ext>
                  </a:extLst>
                </a:gridCol>
                <a:gridCol w="574055">
                  <a:extLst>
                    <a:ext uri="{9D8B030D-6E8A-4147-A177-3AD203B41FA5}">
                      <a16:colId xmlns:a16="http://schemas.microsoft.com/office/drawing/2014/main" val="1743072977"/>
                    </a:ext>
                  </a:extLst>
                </a:gridCol>
                <a:gridCol w="1853722">
                  <a:extLst>
                    <a:ext uri="{9D8B030D-6E8A-4147-A177-3AD203B41FA5}">
                      <a16:colId xmlns:a16="http://schemas.microsoft.com/office/drawing/2014/main" val="272585294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Lectures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Exercises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181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75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677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Introduction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Python basics and </a:t>
                      </a:r>
                      <a:r>
                        <a:rPr lang="en-GB" sz="1200" u="none" strike="noStrike" dirty="0" smtClean="0">
                          <a:effectLst/>
                        </a:rPr>
                        <a:t>libraries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3745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Basics. Matrix, NS,…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3811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CFD Basics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42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64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Heat convection, FVM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60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Advection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17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115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72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24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Differential equations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2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Linear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46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8623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Linear/Non-l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07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7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775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89562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616651" y="1615440"/>
            <a:ext cx="4233661" cy="1981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616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might be difficult to find the answer </a:t>
            </a:r>
          </a:p>
          <a:p>
            <a:r>
              <a:rPr lang="en-US" dirty="0" smtClean="0"/>
              <a:t>Better methods for general nonlinear equations can be found from nearly any programming language</a:t>
            </a:r>
          </a:p>
          <a:p>
            <a:r>
              <a:rPr lang="en-US" dirty="0" smtClean="0"/>
              <a:t>The naive method is used here for simplicity</a:t>
            </a:r>
          </a:p>
          <a:p>
            <a:r>
              <a:rPr lang="en-US" dirty="0" smtClean="0"/>
              <a:t>In CFD, case special methods are used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20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57226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PDE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In CFD, we mostly deal with nonlinear partial differential equations 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 smtClean="0"/>
                  <a:t>Steady state incompressible flow N-S, </a:t>
                </a:r>
                <a:r>
                  <a:rPr lang="en-US" sz="2000" dirty="0"/>
                  <a:t>x-direction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  <a:p>
                <a:r>
                  <a:rPr lang="en-US" sz="2000" dirty="0"/>
                  <a:t>All directions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90381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Linearize the PDE</a:t>
            </a:r>
          </a:p>
          <a:p>
            <a:r>
              <a:rPr lang="en-US" dirty="0" smtClean="0"/>
              <a:t>Approximate PDE with a system of algebraic equations</a:t>
            </a:r>
          </a:p>
          <a:p>
            <a:r>
              <a:rPr lang="en-US" dirty="0" smtClean="0"/>
              <a:t>Solve iteratively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22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5607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Original equation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  <a:p>
                <a:r>
                  <a:rPr lang="en-US" sz="2000" dirty="0" smtClean="0"/>
                  <a:t>Linearized equation</a:t>
                </a:r>
              </a:p>
              <a:p>
                <a:pPr marL="457200" lvl="1" indent="0">
                  <a:buNone/>
                </a:pPr>
                <a:r>
                  <a:rPr lang="en-US" sz="1800" b="0" dirty="0" smtClean="0"/>
                  <a:t>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GB" sz="2000" dirty="0" smtClean="0"/>
              </a:p>
              <a:p>
                <a:pPr marL="457200" lvl="1" indent="0">
                  <a:buNone/>
                </a:pPr>
                <a:r>
                  <a:rPr lang="en-GB" sz="1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sz="1800" dirty="0"/>
                  <a:t> is velocity from previous </a:t>
                </a:r>
                <a:r>
                  <a:rPr lang="en-GB" sz="1800" dirty="0" smtClean="0"/>
                  <a:t>iteration</a:t>
                </a:r>
              </a:p>
              <a:p>
                <a:pPr marL="400050"/>
                <a:endParaRPr lang="en-GB" sz="2000" dirty="0"/>
              </a:p>
              <a:p>
                <a:pPr lvl="1"/>
                <a:endParaRPr lang="en-US" sz="1800" dirty="0" smtClean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1076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solution of 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 smtClean="0"/>
              </a:p>
              <a:p>
                <a:r>
                  <a:rPr lang="en-US" sz="2000" dirty="0" smtClean="0"/>
                  <a:t>The above equation is approximated using a system of algebraic equations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GB" sz="2000" b="1" dirty="0" smtClean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  using methods we will learn later on this course. The system is  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  solved iteratively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   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82419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58" y="1723706"/>
            <a:ext cx="3640800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25</a:t>
            </a:fld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28081" y="1482249"/>
                <a:ext cx="62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81" y="1482249"/>
                <a:ext cx="627095" cy="276999"/>
              </a:xfrm>
              <a:prstGeom prst="rect">
                <a:avLst/>
              </a:prstGeom>
              <a:blipFill>
                <a:blip r:embed="rId3"/>
                <a:stretch>
                  <a:fillRect l="-7767" r="-6796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70992" y="1501458"/>
                <a:ext cx="62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992" y="1501458"/>
                <a:ext cx="627095" cy="276999"/>
              </a:xfrm>
              <a:prstGeom prst="rect">
                <a:avLst/>
              </a:prstGeom>
              <a:blipFill>
                <a:blip r:embed="rId4"/>
                <a:stretch>
                  <a:fillRect l="-7767" r="-7767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2751" y="3167499"/>
                <a:ext cx="8835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=287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51" y="3167499"/>
                <a:ext cx="883575" cy="276999"/>
              </a:xfrm>
              <a:prstGeom prst="rect">
                <a:avLst/>
              </a:prstGeom>
              <a:blipFill>
                <a:blip r:embed="rId5"/>
                <a:stretch>
                  <a:fillRect l="-5517" r="-5517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75795" y="3167499"/>
                <a:ext cx="755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5" y="3167499"/>
                <a:ext cx="755335" cy="276999"/>
              </a:xfrm>
              <a:prstGeom prst="rect">
                <a:avLst/>
              </a:prstGeom>
              <a:blipFill>
                <a:blip r:embed="rId6"/>
                <a:stretch>
                  <a:fillRect l="-6452" r="-5645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2" y="1723706"/>
            <a:ext cx="3640800" cy="12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58" y="3456841"/>
            <a:ext cx="3640800" cy="12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2" y="3456841"/>
            <a:ext cx="3640800" cy="126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12908" y="127062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 </a:t>
            </a:r>
            <a:r>
              <a:rPr lang="en-US" dirty="0" smtClean="0"/>
              <a:t>is iteration step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832779" y="421265"/>
                <a:ext cx="3029547" cy="752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79" y="421265"/>
                <a:ext cx="3029547" cy="752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781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in time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0" y="1482250"/>
            <a:ext cx="3739201" cy="1260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26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13" y="1489062"/>
            <a:ext cx="3739198" cy="12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28081" y="1482249"/>
                <a:ext cx="702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81" y="1482249"/>
                <a:ext cx="702885" cy="276999"/>
              </a:xfrm>
              <a:prstGeom prst="rect">
                <a:avLst/>
              </a:prstGeom>
              <a:blipFill>
                <a:blip r:embed="rId4"/>
                <a:stretch>
                  <a:fillRect l="-6087" r="-6087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14511" y="1484994"/>
                <a:ext cx="1135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11" y="1484994"/>
                <a:ext cx="1135696" cy="276999"/>
              </a:xfrm>
              <a:prstGeom prst="rect">
                <a:avLst/>
              </a:prstGeom>
              <a:blipFill>
                <a:blip r:embed="rId5"/>
                <a:stretch>
                  <a:fillRect l="-3209" r="-3743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3202721"/>
            <a:ext cx="3739201" cy="12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10" y="3202721"/>
            <a:ext cx="3739201" cy="12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2751" y="3167499"/>
                <a:ext cx="879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51" y="3167499"/>
                <a:ext cx="879215" cy="276999"/>
              </a:xfrm>
              <a:prstGeom prst="rect">
                <a:avLst/>
              </a:prstGeom>
              <a:blipFill>
                <a:blip r:embed="rId8"/>
                <a:stretch>
                  <a:fillRect l="-4167" r="-5556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75795" y="3167499"/>
                <a:ext cx="1007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5" y="3167499"/>
                <a:ext cx="1007455" cy="276999"/>
              </a:xfrm>
              <a:prstGeom prst="rect">
                <a:avLst/>
              </a:prstGeom>
              <a:blipFill>
                <a:blip r:embed="rId9"/>
                <a:stretch>
                  <a:fillRect l="-4242" r="-424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079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TOPIC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77650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CFD solution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56" y="1703190"/>
            <a:ext cx="3123973" cy="2078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28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1"/>
          <a:stretch/>
        </p:blipFill>
        <p:spPr>
          <a:xfrm>
            <a:off x="5555951" y="1758551"/>
            <a:ext cx="3294362" cy="196746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479868" y="2500865"/>
            <a:ext cx="866436" cy="4828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56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CFD solution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29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1"/>
          <a:stretch/>
        </p:blipFill>
        <p:spPr>
          <a:xfrm>
            <a:off x="6403143" y="3161237"/>
            <a:ext cx="2262313" cy="13511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4044887" cy="331708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Solver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Post processing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75" y="550053"/>
            <a:ext cx="1702681" cy="1472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212" y="1723119"/>
            <a:ext cx="2244789" cy="12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2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3867467" cy="3317081"/>
          </a:xfrm>
        </p:spPr>
        <p:txBody>
          <a:bodyPr/>
          <a:lstStyle/>
          <a:p>
            <a:r>
              <a:rPr lang="en-US" sz="2000" dirty="0" smtClean="0"/>
              <a:t>Introduction Computational </a:t>
            </a:r>
            <a:r>
              <a:rPr lang="en-US" sz="2000" dirty="0"/>
              <a:t>Fluid Dynamics (CFD) </a:t>
            </a:r>
            <a:endParaRPr lang="en-US" sz="2000" dirty="0" smtClean="0"/>
          </a:p>
          <a:p>
            <a:r>
              <a:rPr lang="en-US" sz="2000" dirty="0" smtClean="0"/>
              <a:t>What is CFD?</a:t>
            </a:r>
          </a:p>
          <a:p>
            <a:r>
              <a:rPr lang="en-US" sz="2000" dirty="0" smtClean="0"/>
              <a:t>Relevant math</a:t>
            </a:r>
          </a:p>
          <a:p>
            <a:r>
              <a:rPr lang="en-US" sz="2000" dirty="0" smtClean="0"/>
              <a:t>Preprocessing</a:t>
            </a:r>
          </a:p>
          <a:p>
            <a:endParaRPr lang="en-GB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</a:t>
            </a:fld>
            <a:endParaRPr lang="fi-FI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310080"/>
              </p:ext>
            </p:extLst>
          </p:nvPr>
        </p:nvGraphicFramePr>
        <p:xfrm>
          <a:off x="4616652" y="829018"/>
          <a:ext cx="4233661" cy="367093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05884">
                  <a:extLst>
                    <a:ext uri="{9D8B030D-6E8A-4147-A177-3AD203B41FA5}">
                      <a16:colId xmlns:a16="http://schemas.microsoft.com/office/drawing/2014/main" val="1263556868"/>
                    </a:ext>
                  </a:extLst>
                </a:gridCol>
                <a:gridCol w="574055">
                  <a:extLst>
                    <a:ext uri="{9D8B030D-6E8A-4147-A177-3AD203B41FA5}">
                      <a16:colId xmlns:a16="http://schemas.microsoft.com/office/drawing/2014/main" val="1743072977"/>
                    </a:ext>
                  </a:extLst>
                </a:gridCol>
                <a:gridCol w="1853722">
                  <a:extLst>
                    <a:ext uri="{9D8B030D-6E8A-4147-A177-3AD203B41FA5}">
                      <a16:colId xmlns:a16="http://schemas.microsoft.com/office/drawing/2014/main" val="272585294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Lectures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Exercises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181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75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677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Introduction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Python basics and </a:t>
                      </a:r>
                      <a:r>
                        <a:rPr lang="en-GB" sz="1200" u="none" strike="noStrike" dirty="0" smtClean="0">
                          <a:effectLst/>
                        </a:rPr>
                        <a:t>libraries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3745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Basics. Matrix, NS,…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3811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CFD Basics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42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64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Heat convection, FVM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60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Advection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17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115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72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24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Differential equations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2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Linear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46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8623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Linear/Non-l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07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7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775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89562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616652" y="1813560"/>
            <a:ext cx="4233661" cy="1981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737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Preprocesing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30</a:t>
            </a:fld>
            <a:endParaRPr lang="fi-FI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56" y="1703190"/>
            <a:ext cx="3123973" cy="2078187"/>
          </a:xfrm>
        </p:spPr>
      </p:pic>
      <p:sp>
        <p:nvSpPr>
          <p:cNvPr id="9" name="Right Arrow 8"/>
          <p:cNvSpPr/>
          <p:nvPr/>
        </p:nvSpPr>
        <p:spPr>
          <a:xfrm>
            <a:off x="4479868" y="2500865"/>
            <a:ext cx="866436" cy="4828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22" y="1596572"/>
            <a:ext cx="3800319" cy="230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2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CAD</a:t>
            </a:r>
          </a:p>
          <a:p>
            <a:pPr lvl="1"/>
            <a:r>
              <a:rPr lang="en-US" sz="2500" dirty="0" smtClean="0"/>
              <a:t>Geometry with suitable detail</a:t>
            </a:r>
          </a:p>
          <a:p>
            <a:pPr lvl="1"/>
            <a:r>
              <a:rPr lang="en-US" sz="2500" dirty="0" smtClean="0"/>
              <a:t>Draw by yourself or prepare existing CAD for CFD</a:t>
            </a:r>
          </a:p>
          <a:p>
            <a:r>
              <a:rPr lang="en-US" sz="2500" dirty="0" smtClean="0"/>
              <a:t>Meshing </a:t>
            </a:r>
          </a:p>
          <a:p>
            <a:pPr lvl="1"/>
            <a:r>
              <a:rPr lang="en-US" sz="2500" dirty="0" smtClean="0"/>
              <a:t>Creating the mesh for CFD solution</a:t>
            </a:r>
          </a:p>
          <a:p>
            <a:pPr lvl="1"/>
            <a:r>
              <a:rPr lang="en-US" sz="2500" dirty="0" smtClean="0"/>
              <a:t>Often the most time consuming part</a:t>
            </a:r>
          </a:p>
          <a:p>
            <a:pPr lvl="1"/>
            <a:endParaRPr lang="en-GB" sz="2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60597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Suitable level of detail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32</a:t>
            </a:fld>
            <a:endParaRPr lang="fi-FI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2" y="674914"/>
            <a:ext cx="4555161" cy="3940263"/>
          </a:xfrm>
          <a:prstGeom prst="rect">
            <a:avLst/>
          </a:prstGeom>
        </p:spPr>
      </p:pic>
      <p:pic>
        <p:nvPicPr>
          <p:cNvPr id="12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1703190"/>
            <a:ext cx="3123973" cy="2078187"/>
          </a:xfrm>
        </p:spPr>
      </p:pic>
      <p:sp>
        <p:nvSpPr>
          <p:cNvPr id="13" name="Right Arrow 12"/>
          <p:cNvSpPr/>
          <p:nvPr/>
        </p:nvSpPr>
        <p:spPr>
          <a:xfrm>
            <a:off x="3869077" y="2500862"/>
            <a:ext cx="631485" cy="4828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633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33</a:t>
            </a:fld>
            <a:endParaRPr lang="fi-FI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51" y="1357087"/>
            <a:ext cx="4835877" cy="2939142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4534755" y="3657600"/>
            <a:ext cx="271581" cy="453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021951" y="2753427"/>
            <a:ext cx="485065" cy="74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502400" y="2674198"/>
            <a:ext cx="988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459818" y="251385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Inlet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>
            <a:off x="7490619" y="251385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Outlet</a:t>
            </a:r>
            <a:endParaRPr lang="en-GB" dirty="0"/>
          </a:p>
        </p:txBody>
      </p:sp>
      <p:sp>
        <p:nvSpPr>
          <p:cNvPr id="57" name="TextBox 56"/>
          <p:cNvSpPr txBox="1"/>
          <p:nvPr/>
        </p:nvSpPr>
        <p:spPr>
          <a:xfrm>
            <a:off x="4755297" y="3954626"/>
            <a:ext cx="14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Wall, ground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3304596" y="87883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Atmosphere </a:t>
            </a:r>
            <a:endParaRPr lang="en-GB" dirty="0"/>
          </a:p>
        </p:txBody>
      </p:sp>
      <p:cxnSp>
        <p:nvCxnSpPr>
          <p:cNvPr id="59" name="Straight Arrow Connector 58"/>
          <p:cNvCxnSpPr>
            <a:stCxn id="58" idx="2"/>
          </p:cNvCxnSpPr>
          <p:nvPr/>
        </p:nvCxnSpPr>
        <p:spPr>
          <a:xfrm>
            <a:off x="4050954" y="1248167"/>
            <a:ext cx="428101" cy="535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001467" y="364056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Symmetry</a:t>
            </a:r>
            <a:endParaRPr lang="en-GB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5392057" y="2790856"/>
            <a:ext cx="1656272" cy="1008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5304971" y="3069771"/>
            <a:ext cx="1743359" cy="759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63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Meshing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34</a:t>
            </a:fld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15" y="1277554"/>
            <a:ext cx="4701661" cy="30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00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details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35</a:t>
            </a:fld>
            <a:endParaRPr lang="fi-FI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12" y="1133702"/>
            <a:ext cx="5456407" cy="3316287"/>
          </a:xfrm>
        </p:spPr>
      </p:pic>
      <p:cxnSp>
        <p:nvCxnSpPr>
          <p:cNvPr id="10" name="Straight Arrow Connector 9"/>
          <p:cNvCxnSpPr/>
          <p:nvPr/>
        </p:nvCxnSpPr>
        <p:spPr>
          <a:xfrm>
            <a:off x="2892809" y="3704113"/>
            <a:ext cx="485065" cy="74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3190" y="3372210"/>
            <a:ext cx="26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Insufficient level of detail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799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types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6" y="1744457"/>
            <a:ext cx="3600000" cy="164917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36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28" y="1744457"/>
            <a:ext cx="3600000" cy="16491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6000" y="38088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Structured mesh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739909" y="3808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Unstructured mesh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767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types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40" y="1200150"/>
            <a:ext cx="2654760" cy="303125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31549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Governing equations</a:t>
            </a:r>
          </a:p>
          <a:p>
            <a:r>
              <a:rPr lang="en-US" dirty="0" smtClean="0"/>
              <a:t>Boundary conditions</a:t>
            </a:r>
          </a:p>
          <a:p>
            <a:r>
              <a:rPr lang="en-US" dirty="0" smtClean="0"/>
              <a:t>Numerical methods</a:t>
            </a:r>
          </a:p>
          <a:p>
            <a:r>
              <a:rPr lang="en-US" dirty="0" smtClean="0"/>
              <a:t>Turbulence model</a:t>
            </a:r>
          </a:p>
          <a:p>
            <a:r>
              <a:rPr lang="en-US" dirty="0" smtClean="0"/>
              <a:t>Material properties</a:t>
            </a:r>
          </a:p>
          <a:p>
            <a:r>
              <a:rPr lang="en-US" dirty="0" smtClean="0"/>
              <a:t>Saving of results 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38</a:t>
            </a:fld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13" y="1622319"/>
            <a:ext cx="4329501" cy="24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78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result reasonable?</a:t>
            </a:r>
          </a:p>
          <a:p>
            <a:r>
              <a:rPr lang="en-US" dirty="0" smtClean="0"/>
              <a:t>Is the solution converged?</a:t>
            </a:r>
          </a:p>
          <a:p>
            <a:r>
              <a:rPr lang="en-US" dirty="0" smtClean="0"/>
              <a:t>Is the solution grid independent? </a:t>
            </a:r>
          </a:p>
          <a:p>
            <a:r>
              <a:rPr lang="en-US" dirty="0" smtClean="0"/>
              <a:t>How to present the results</a:t>
            </a:r>
          </a:p>
          <a:p>
            <a:pPr lvl="1"/>
            <a:r>
              <a:rPr lang="en-US" dirty="0" smtClean="0"/>
              <a:t>Mean heat transfer coefficient vs. video</a:t>
            </a:r>
          </a:p>
          <a:p>
            <a:pPr lvl="1"/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39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5773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3867467" cy="3317081"/>
          </a:xfrm>
        </p:spPr>
        <p:txBody>
          <a:bodyPr/>
          <a:lstStyle/>
          <a:p>
            <a:r>
              <a:rPr lang="en-US" sz="2000" dirty="0" smtClean="0"/>
              <a:t>ANSYS intensive course next week</a:t>
            </a:r>
          </a:p>
          <a:p>
            <a:pPr lvl="1"/>
            <a:r>
              <a:rPr lang="en-US" sz="1800" b="1" dirty="0" smtClean="0"/>
              <a:t>Tuesday</a:t>
            </a:r>
            <a:r>
              <a:rPr lang="en-US" sz="1800" dirty="0" smtClean="0"/>
              <a:t> 9-16 SB202</a:t>
            </a:r>
          </a:p>
          <a:p>
            <a:pPr lvl="1"/>
            <a:r>
              <a:rPr lang="en-US" sz="1800" b="1" dirty="0" smtClean="0"/>
              <a:t> Wednesday</a:t>
            </a:r>
            <a:r>
              <a:rPr lang="en-US" sz="1800" dirty="0" smtClean="0"/>
              <a:t> 9-15 RG100C</a:t>
            </a:r>
          </a:p>
          <a:p>
            <a:pPr lvl="1"/>
            <a:r>
              <a:rPr lang="en-US" sz="1800" dirty="0" smtClean="0"/>
              <a:t>NOTE THE NONSTANDARD DAYS</a:t>
            </a:r>
          </a:p>
          <a:p>
            <a:endParaRPr lang="en-GB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</a:t>
            </a:fld>
            <a:endParaRPr lang="fi-FI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616652" y="829018"/>
          <a:ext cx="4233661" cy="367093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05884">
                  <a:extLst>
                    <a:ext uri="{9D8B030D-6E8A-4147-A177-3AD203B41FA5}">
                      <a16:colId xmlns:a16="http://schemas.microsoft.com/office/drawing/2014/main" val="1263556868"/>
                    </a:ext>
                  </a:extLst>
                </a:gridCol>
                <a:gridCol w="574055">
                  <a:extLst>
                    <a:ext uri="{9D8B030D-6E8A-4147-A177-3AD203B41FA5}">
                      <a16:colId xmlns:a16="http://schemas.microsoft.com/office/drawing/2014/main" val="1743072977"/>
                    </a:ext>
                  </a:extLst>
                </a:gridCol>
                <a:gridCol w="1853722">
                  <a:extLst>
                    <a:ext uri="{9D8B030D-6E8A-4147-A177-3AD203B41FA5}">
                      <a16:colId xmlns:a16="http://schemas.microsoft.com/office/drawing/2014/main" val="272585294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Lectures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Exercises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181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75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677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Introduction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Python basics and </a:t>
                      </a:r>
                      <a:r>
                        <a:rPr lang="en-GB" sz="1200" u="none" strike="noStrike" dirty="0" smtClean="0">
                          <a:effectLst/>
                        </a:rPr>
                        <a:t>libraries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3745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Basics. Matrix, NS,…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3811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CFD Basics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42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64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Heat convection, FVM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60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Advection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17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115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72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24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Differential equations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2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Linear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46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8623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Linear/Non-l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07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7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775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89562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616651" y="2004060"/>
            <a:ext cx="4233661" cy="1981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888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derivative term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40</a:t>
            </a:fld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20713" y="1372792"/>
                <a:ext cx="5900911" cy="119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13" y="1372792"/>
                <a:ext cx="5900911" cy="11924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620713" y="1362834"/>
            <a:ext cx="907200" cy="120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65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 time stepping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500" dirty="0" smtClean="0"/>
                  <a:t>From Taylor expansion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5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GB" sz="2500" dirty="0"/>
              </a:p>
              <a:p>
                <a:endParaRPr lang="en-US" sz="2500" dirty="0" smtClean="0"/>
              </a:p>
              <a:p>
                <a:r>
                  <a:rPr lang="en-US" sz="2500" dirty="0" smtClean="0"/>
                  <a:t>Simple to implement but rarely used</a:t>
                </a:r>
              </a:p>
              <a:p>
                <a:r>
                  <a:rPr lang="en-US" sz="2500" dirty="0" smtClean="0"/>
                  <a:t>Easily becomes unstable</a:t>
                </a:r>
                <a:endParaRPr lang="en-US" sz="2500" dirty="0"/>
              </a:p>
              <a:p>
                <a:pPr marL="0" indent="0">
                  <a:buNone/>
                </a:pPr>
                <a:endParaRPr lang="en-GB" sz="2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41</a:t>
            </a:fld>
            <a:endParaRPr lang="fi-FI" dirty="0"/>
          </a:p>
        </p:txBody>
      </p:sp>
      <p:sp>
        <p:nvSpPr>
          <p:cNvPr id="7" name="Right Brace 6"/>
          <p:cNvSpPr/>
          <p:nvPr/>
        </p:nvSpPr>
        <p:spPr>
          <a:xfrm rot="5400000">
            <a:off x="3288600" y="424758"/>
            <a:ext cx="208800" cy="41292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633818" y="267114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Explicit Euler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908705" y="1830132"/>
            <a:ext cx="1581913" cy="684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18448" y="14608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2528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time stepping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500" dirty="0" smtClean="0"/>
                  <a:t>The function values are taken “from the future”</a:t>
                </a:r>
              </a:p>
              <a:p>
                <a:pPr marL="0" indent="0">
                  <a:buNone/>
                </a:pPr>
                <a:endParaRPr lang="en-US" sz="25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5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500" dirty="0" smtClean="0"/>
              </a:p>
              <a:p>
                <a:r>
                  <a:rPr lang="en-US" sz="2500" dirty="0" smtClean="0"/>
                  <a:t>Might require iteration because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5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500" dirty="0"/>
              </a:p>
              <a:p>
                <a:r>
                  <a:rPr lang="en-US" sz="2500" dirty="0" smtClean="0"/>
                  <a:t>Commonly used in CFD</a:t>
                </a:r>
              </a:p>
              <a:p>
                <a:r>
                  <a:rPr lang="en-US" sz="2500" dirty="0" smtClean="0"/>
                  <a:t>Stable and simple to implement but inaccurate</a:t>
                </a:r>
              </a:p>
              <a:p>
                <a:r>
                  <a:rPr lang="en-US" sz="2500" dirty="0" smtClean="0"/>
                  <a:t>If possible, use </a:t>
                </a:r>
                <a:r>
                  <a:rPr lang="en-US" sz="2500" dirty="0" err="1" smtClean="0"/>
                  <a:t>Runge-Kutta</a:t>
                </a:r>
                <a:r>
                  <a:rPr lang="en-US" sz="2500" dirty="0" smtClean="0"/>
                  <a:t>. Rarely used in CFD.</a:t>
                </a:r>
              </a:p>
              <a:p>
                <a:pPr marL="0" indent="0">
                  <a:buNone/>
                </a:pPr>
                <a:endParaRPr lang="en-GB" sz="2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42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77590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Turbulence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42461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physics and chemistry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29123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269748"/>
            <a:ext cx="8229600" cy="857250"/>
          </a:xfrm>
        </p:spPr>
        <p:txBody>
          <a:bodyPr/>
          <a:lstStyle/>
          <a:p>
            <a:r>
              <a:rPr lang="en-US" sz="3000" dirty="0" smtClean="0"/>
              <a:t>Algebraic equations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0658" y="1126236"/>
                <a:ext cx="8419655" cy="3316287"/>
              </a:xfrm>
            </p:spPr>
            <p:txBody>
              <a:bodyPr/>
              <a:lstStyle/>
              <a:p>
                <a:r>
                  <a:rPr lang="en-US" sz="2200" dirty="0" smtClean="0"/>
                  <a:t>These are the most common equations we usually deal with (analytical solutions for specific problems in our course context)</a:t>
                </a:r>
              </a:p>
              <a:p>
                <a:r>
                  <a:rPr lang="en-US" sz="2200" dirty="0" smtClean="0"/>
                  <a:t>The value of the variable we want to solve can be determined directly from a </a:t>
                </a:r>
                <a:r>
                  <a:rPr lang="en-US" sz="2200" dirty="0"/>
                  <a:t>s</a:t>
                </a:r>
                <a:r>
                  <a:rPr lang="en-US" sz="2200" dirty="0" smtClean="0"/>
                  <a:t>pecific equation using for example a calculator</a:t>
                </a:r>
              </a:p>
              <a:p>
                <a:r>
                  <a:rPr lang="en-US" sz="2200" dirty="0" smtClean="0"/>
                  <a:t>Some examples: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i-FI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i-FI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i-FI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i-FI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i-FI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fi-FI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2000" b="0" i="1" smtClean="0">
                          <a:latin typeface="Cambria Math" panose="02040503050406030204" pitchFamily="18" charset="0"/>
                        </a:rPr>
                        <m:t>𝜉</m:t>
                      </m:r>
                      <m:f>
                        <m:fPr>
                          <m:ctrlPr>
                            <a:rPr lang="fi-FI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i-FI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fi-FI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i-FI" sz="2000" b="0" i="1" smtClean="0">
                          <a:latin typeface="Cambria Math" panose="02040503050406030204" pitchFamily="18" charset="0"/>
                        </a:rPr>
                        <m:t>=0.332</m:t>
                      </m:r>
                      <m:r>
                        <a:rPr lang="fi-FI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bSup>
                        <m:sSubSupPr>
                          <m:ctrlPr>
                            <a:rPr lang="fi-FI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bSup>
                      <m:sSup>
                        <m:sSupPr>
                          <m:ctrlPr>
                            <a:rPr lang="fi-FI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e>
                        <m:sup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658" y="1126236"/>
                <a:ext cx="8419655" cy="3316287"/>
              </a:xfrm>
              <a:blipFill>
                <a:blip r:embed="rId2"/>
                <a:stretch>
                  <a:fillRect l="-869" t="-1103" r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642003-0F0B-44E0-9C46-0FCAFA496C4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dirty="0" smtClean="0"/>
              <a:t>Niko Niemelä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336D8-37FF-4A68-AD58-B8B63F44AE0D}" type="slidenum">
              <a:rPr lang="fi-FI" altLang="fi-FI" smtClean="0"/>
              <a:pPr>
                <a:defRPr/>
              </a:pPr>
              <a:t>45</a:t>
            </a:fld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30894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233172"/>
            <a:ext cx="8229600" cy="857250"/>
          </a:xfrm>
        </p:spPr>
        <p:txBody>
          <a:bodyPr/>
          <a:lstStyle/>
          <a:p>
            <a:r>
              <a:rPr lang="en-US" sz="3000" dirty="0" smtClean="0"/>
              <a:t>Linear system of equations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5369" y="1090422"/>
                <a:ext cx="8229600" cy="3505962"/>
              </a:xfrm>
            </p:spPr>
            <p:txBody>
              <a:bodyPr/>
              <a:lstStyle/>
              <a:p>
                <a:r>
                  <a:rPr lang="en-US" sz="2400" dirty="0" smtClean="0"/>
                  <a:t>The solution for the system can be obtained with the inverse of matrix </a:t>
                </a:r>
                <a:r>
                  <a:rPr lang="en-US" sz="2400" i="1" dirty="0" smtClean="0"/>
                  <a:t>A</a:t>
                </a:r>
                <a:r>
                  <a:rPr lang="en-US" sz="2400" dirty="0" smtClean="0"/>
                  <a:t>:</a:t>
                </a:r>
              </a:p>
              <a:p>
                <a:pPr marL="0" indent="0">
                  <a:buNone/>
                </a:pPr>
                <a:endParaRPr lang="fi-FI" sz="2400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i-FI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i-FI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i-FI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i-FI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i-FI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i-FI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dirty="0" smtClean="0"/>
                  <a:t>, where</a:t>
                </a:r>
              </a:p>
              <a:p>
                <a:pPr marL="0" indent="0" algn="ctr">
                  <a:buNone/>
                </a:pPr>
                <a:endParaRPr lang="en-US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i-FI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i-FI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 smtClean="0"/>
                  <a:t> is the inverse of the coefficient matrix </a:t>
                </a:r>
                <a:r>
                  <a:rPr lang="en-US" sz="2400" i="1" dirty="0" smtClean="0"/>
                  <a:t>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369" y="1090422"/>
                <a:ext cx="8229600" cy="3505962"/>
              </a:xfrm>
              <a:blipFill>
                <a:blip r:embed="rId2"/>
                <a:stretch>
                  <a:fillRect l="-1037" t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642003-0F0B-44E0-9C46-0FCAFA496C4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dirty="0"/>
              <a:t>Niko Niemelä</a:t>
            </a:r>
          </a:p>
          <a:p>
            <a:pPr>
              <a:defRPr/>
            </a:pP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336D8-37FF-4A68-AD58-B8B63F44AE0D}" type="slidenum">
              <a:rPr lang="fi-FI" altLang="fi-FI" smtClean="0"/>
              <a:pPr>
                <a:defRPr/>
              </a:pPr>
              <a:t>46</a:t>
            </a:fld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37417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190902"/>
            <a:ext cx="8229600" cy="857250"/>
          </a:xfrm>
        </p:spPr>
        <p:txBody>
          <a:bodyPr/>
          <a:lstStyle/>
          <a:p>
            <a:r>
              <a:rPr lang="en-US" sz="3000" dirty="0" smtClean="0"/>
              <a:t>Advection and diffusion terms in PDEs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0713" y="908305"/>
                <a:ext cx="8229600" cy="3733546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i-FI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1800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i-FI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i-FI" sz="1800">
                          <a:latin typeface="Cambria Math" panose="02040503050406030204" pitchFamily="18" charset="0"/>
                        </a:rPr>
                        <m:t>v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fi-FI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1800" i="1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fi-FI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i-FI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i-FI" sz="1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i-FI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fi-FI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i-FI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i-FI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i-FI" sz="18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fi-FI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i-FI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i-FI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fi-FI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i-FI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13" y="908305"/>
                <a:ext cx="8229600" cy="3733546"/>
              </a:xfrm>
              <a:blipFill>
                <a:blip r:embed="rId2"/>
                <a:stretch>
                  <a:fillRect b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642003-0F0B-44E0-9C46-0FCAFA496C4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dirty="0"/>
              <a:t>Niko </a:t>
            </a:r>
            <a:r>
              <a:rPr lang="fi-FI" dirty="0" smtClean="0"/>
              <a:t>Niemelä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336D8-37FF-4A68-AD58-B8B63F44AE0D}" type="slidenum">
              <a:rPr lang="fi-FI" altLang="fi-FI" smtClean="0"/>
              <a:pPr>
                <a:defRPr/>
              </a:pPr>
              <a:t>47</a:t>
            </a:fld>
            <a:endParaRPr lang="fi-FI" altLang="fi-FI"/>
          </a:p>
        </p:txBody>
      </p:sp>
      <p:grpSp>
        <p:nvGrpSpPr>
          <p:cNvPr id="14" name="Group 13"/>
          <p:cNvGrpSpPr/>
          <p:nvPr/>
        </p:nvGrpSpPr>
        <p:grpSpPr>
          <a:xfrm>
            <a:off x="2407920" y="1428909"/>
            <a:ext cx="5197331" cy="2592389"/>
            <a:chOff x="2407920" y="1433086"/>
            <a:chExt cx="5197331" cy="2592389"/>
          </a:xfrm>
        </p:grpSpPr>
        <p:sp>
          <p:nvSpPr>
            <p:cNvPr id="8" name="Left Brace 7"/>
            <p:cNvSpPr/>
            <p:nvPr/>
          </p:nvSpPr>
          <p:spPr>
            <a:xfrm rot="5400000">
              <a:off x="3194304" y="984504"/>
              <a:ext cx="304800" cy="187756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61580" y="1433086"/>
              <a:ext cx="1895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Advection terms</a:t>
              </a:r>
              <a:endParaRPr lang="en-US" dirty="0"/>
            </a:p>
          </p:txBody>
        </p:sp>
        <p:sp>
          <p:nvSpPr>
            <p:cNvPr id="10" name="Left Brace 9"/>
            <p:cNvSpPr/>
            <p:nvPr/>
          </p:nvSpPr>
          <p:spPr>
            <a:xfrm rot="5400000">
              <a:off x="6400014" y="869294"/>
              <a:ext cx="304800" cy="2105675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84226" y="1439780"/>
              <a:ext cx="209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Diffusion terms</a:t>
              </a:r>
              <a:endParaRPr lang="en-US" dirty="0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4904723" y="2825374"/>
              <a:ext cx="304800" cy="209540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09423" y="3410596"/>
              <a:ext cx="2095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Diffusion terms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40771" y="988898"/>
            <a:ext cx="509625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omentum conservation of fluid in x-direction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12270" y="2987349"/>
            <a:ext cx="29532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Heat conduction in solids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269748"/>
            <a:ext cx="8229600" cy="857250"/>
          </a:xfrm>
        </p:spPr>
        <p:txBody>
          <a:bodyPr/>
          <a:lstStyle/>
          <a:p>
            <a:r>
              <a:rPr lang="en-US" sz="3000" dirty="0" smtClean="0"/>
              <a:t>Fluid flow equations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0713" y="1178116"/>
                <a:ext cx="8229600" cy="3316287"/>
              </a:xfrm>
            </p:spPr>
            <p:txBody>
              <a:bodyPr/>
              <a:lstStyle/>
              <a:p>
                <a:r>
                  <a:rPr lang="en-US" sz="2400" dirty="0" smtClean="0"/>
                  <a:t>Navier-Stokes equations:</a:t>
                </a:r>
              </a:p>
              <a:p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i-FI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i-FI" sz="2000">
                          <a:latin typeface="Cambria Math" panose="02040503050406030204" pitchFamily="18" charset="0"/>
                        </a:rPr>
                        <m:t>v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i-FI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fi-FI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i-FI" sz="2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i-FI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i-FI" sz="2000">
                          <a:latin typeface="Cambria Math" panose="02040503050406030204" pitchFamily="18" charset="0"/>
                        </a:rPr>
                        <m:t>v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i-FI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fi-FI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i-FI" sz="2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i-FI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i-FI" sz="2000">
                          <a:latin typeface="Cambria Math" panose="02040503050406030204" pitchFamily="18" charset="0"/>
                        </a:rPr>
                        <m:t>v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i-FI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fi-FI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i-FI" sz="2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13" y="1178116"/>
                <a:ext cx="8229600" cy="3316287"/>
              </a:xfrm>
              <a:blipFill>
                <a:blip r:embed="rId2"/>
                <a:stretch>
                  <a:fillRect l="-1037" t="-1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642003-0F0B-44E0-9C46-0FCAFA496C4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dirty="0"/>
              <a:t>Niko Niemelä</a:t>
            </a:r>
          </a:p>
          <a:p>
            <a:pPr>
              <a:defRPr/>
            </a:pP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336D8-37FF-4A68-AD58-B8B63F44AE0D}" type="slidenum">
              <a:rPr lang="fi-FI" altLang="fi-FI" smtClean="0"/>
              <a:pPr>
                <a:defRPr/>
              </a:pPr>
              <a:t>48</a:t>
            </a:fld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600081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269748"/>
            <a:ext cx="8229600" cy="857250"/>
          </a:xfrm>
        </p:spPr>
        <p:txBody>
          <a:bodyPr/>
          <a:lstStyle/>
          <a:p>
            <a:r>
              <a:rPr lang="en-US" sz="3000" dirty="0" smtClean="0"/>
              <a:t>Fluid flow equations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0713" y="1140016"/>
                <a:ext cx="8229600" cy="3316287"/>
              </a:xfrm>
            </p:spPr>
            <p:txBody>
              <a:bodyPr/>
              <a:lstStyle/>
              <a:p>
                <a:r>
                  <a:rPr lang="en-US" sz="2400" dirty="0" smtClean="0"/>
                  <a:t>NS with tensor notation: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i-FI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i-FI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i-FI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fi-FI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fi-FI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fi-FI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i-FI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fi-FI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i-FI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fi-FI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r>
                  <a:rPr lang="en-US" sz="2400" dirty="0" smtClean="0"/>
                  <a:t>NS in vector form: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i-FI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fi-FI" sz="20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fi-FI" sz="20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i-FI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i-FI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fi-FI" sz="20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fi-FI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i-FI" sz="2000" i="1">
                          <a:latin typeface="Cambria Math" panose="02040503050406030204" pitchFamily="18" charset="0"/>
                        </a:rPr>
                        <m:t>𝜈</m:t>
                      </m:r>
                      <m:sSup>
                        <m:sSupPr>
                          <m:ctrlPr>
                            <a:rPr lang="fi-FI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i-FI" sz="20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fi-FI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i-FI" sz="2000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2000" b="1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13" y="1140016"/>
                <a:ext cx="8229600" cy="3316287"/>
              </a:xfrm>
              <a:blipFill>
                <a:blip r:embed="rId2"/>
                <a:stretch>
                  <a:fillRect l="-1037" t="-1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642003-0F0B-44E0-9C46-0FCAFA496C4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dirty="0"/>
              <a:t>Niko Niemelä</a:t>
            </a:r>
          </a:p>
          <a:p>
            <a:pPr>
              <a:defRPr/>
            </a:pP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336D8-37FF-4A68-AD58-B8B63F44AE0D}" type="slidenum">
              <a:rPr lang="fi-FI" altLang="fi-FI" smtClean="0"/>
              <a:pPr>
                <a:defRPr/>
              </a:pPr>
              <a:t>49</a:t>
            </a:fld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183777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Fluid Dynamics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714418"/>
            <a:ext cx="8229600" cy="3317081"/>
          </a:xfrm>
        </p:spPr>
        <p:txBody>
          <a:bodyPr/>
          <a:lstStyle/>
          <a:p>
            <a:r>
              <a:rPr lang="en-US" sz="2000" dirty="0" smtClean="0"/>
              <a:t>Fluid flow calculation is the basis of all CFD simulations</a:t>
            </a:r>
          </a:p>
          <a:p>
            <a:r>
              <a:rPr lang="en-US" sz="2000" dirty="0" smtClean="0"/>
              <a:t>Other physics and chemistry can be included </a:t>
            </a:r>
          </a:p>
          <a:p>
            <a:r>
              <a:rPr lang="en-US" sz="2000" dirty="0" smtClean="0"/>
              <a:t>Navier-Stokes equations govern fluid flow phenomena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1388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Navier-Stokes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Incompressible flow, x-direction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𝑤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1800" dirty="0" smtClean="0"/>
              </a:p>
              <a:p>
                <a:r>
                  <a:rPr lang="en-US" sz="2000" dirty="0" smtClean="0"/>
                  <a:t>All directions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sz="1800" dirty="0" smtClean="0"/>
              </a:p>
              <a:p>
                <a:r>
                  <a:rPr lang="en-US" sz="2000" dirty="0" smtClean="0"/>
                  <a:t>Today, we only discuss the equations in a general sense, details come later</a:t>
                </a:r>
                <a:endParaRPr lang="en-US" sz="2000" dirty="0"/>
              </a:p>
              <a:p>
                <a:pPr lvl="1"/>
                <a:endParaRPr lang="en-US" sz="1800" dirty="0"/>
              </a:p>
              <a:p>
                <a:endParaRPr lang="en-US" sz="2000" dirty="0" smtClean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6</a:t>
            </a:fld>
            <a:endParaRPr lang="fi-FI" dirty="0"/>
          </a:p>
        </p:txBody>
      </p:sp>
      <p:sp>
        <p:nvSpPr>
          <p:cNvPr id="7" name="Rectangle 6"/>
          <p:cNvSpPr/>
          <p:nvPr/>
        </p:nvSpPr>
        <p:spPr>
          <a:xfrm>
            <a:off x="5353200" y="1027516"/>
            <a:ext cx="2581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800" dirty="0">
                <a:hlinkClick r:id="rId3"/>
              </a:rPr>
              <a:t>https://www.youtube.com/watch?v=qgKVxOWpi9U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000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this course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Solution of NS is </a:t>
            </a:r>
            <a:r>
              <a:rPr lang="en-US" sz="2000" dirty="0" smtClean="0">
                <a:hlinkClick r:id="rId2"/>
              </a:rPr>
              <a:t>difficult</a:t>
            </a:r>
            <a:endParaRPr lang="en-US" sz="2000" dirty="0" smtClean="0"/>
          </a:p>
          <a:p>
            <a:r>
              <a:rPr lang="en-US" sz="2000" dirty="0" smtClean="0"/>
              <a:t>We will </a:t>
            </a:r>
            <a:r>
              <a:rPr lang="en-US" sz="2000" dirty="0" smtClean="0">
                <a:solidFill>
                  <a:srgbClr val="FF0000"/>
                </a:solidFill>
              </a:rPr>
              <a:t>not</a:t>
            </a:r>
            <a:r>
              <a:rPr lang="en-US" sz="2000" dirty="0" smtClean="0"/>
              <a:t> program our own NS solver on this course</a:t>
            </a:r>
          </a:p>
          <a:p>
            <a:pPr lvl="1"/>
            <a:r>
              <a:rPr lang="en-US" sz="1800" dirty="0" smtClean="0"/>
              <a:t>Unless you want to learn deeper understanding of CFD and program your own solver as the CFD assignment</a:t>
            </a:r>
          </a:p>
          <a:p>
            <a:pPr lvl="1"/>
            <a:r>
              <a:rPr lang="en-US" sz="1800" dirty="0"/>
              <a:t>The case is chosen so that is relatively easy to </a:t>
            </a:r>
            <a:r>
              <a:rPr lang="en-US" sz="1800" dirty="0" smtClean="0"/>
              <a:t>solve</a:t>
            </a:r>
            <a:endParaRPr lang="en-US" sz="1800" dirty="0"/>
          </a:p>
          <a:p>
            <a:r>
              <a:rPr lang="en-US" sz="2000" dirty="0" smtClean="0"/>
              <a:t>We </a:t>
            </a:r>
            <a:r>
              <a:rPr lang="en-US" sz="2000" dirty="0"/>
              <a:t>will program our own solver for </a:t>
            </a:r>
            <a:r>
              <a:rPr lang="en-US" sz="2000" dirty="0" smtClean="0"/>
              <a:t>simpler cases (heat conduction etc.) </a:t>
            </a:r>
            <a:endParaRPr lang="en-US" sz="2000" dirty="0"/>
          </a:p>
          <a:p>
            <a:r>
              <a:rPr lang="en-US" sz="2000" dirty="0"/>
              <a:t>We </a:t>
            </a:r>
            <a:r>
              <a:rPr lang="en-US" sz="2000" dirty="0" smtClean="0"/>
              <a:t>will use </a:t>
            </a:r>
            <a:r>
              <a:rPr lang="en-US" sz="2000" dirty="0"/>
              <a:t>ANSYS for NS </a:t>
            </a:r>
            <a:endParaRPr lang="en-US" sz="2000" dirty="0" smtClean="0"/>
          </a:p>
          <a:p>
            <a:pPr lvl="1"/>
            <a:r>
              <a:rPr lang="en-US" sz="1800" dirty="0" smtClean="0"/>
              <a:t>You still need to understand the basics</a:t>
            </a:r>
          </a:p>
          <a:p>
            <a:pPr lvl="1"/>
            <a:r>
              <a:rPr lang="en-US" sz="1800" dirty="0" smtClean="0"/>
              <a:t>You can do the CFD assignment with ANSYS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8565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Classical test case by </a:t>
            </a:r>
            <a:r>
              <a:rPr lang="en-US" dirty="0" err="1" smtClean="0"/>
              <a:t>Pitz</a:t>
            </a:r>
            <a:r>
              <a:rPr lang="en-US" dirty="0" smtClean="0"/>
              <a:t> and Daily (1981)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8</a:t>
            </a:fld>
            <a:endParaRPr lang="fi-FI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6" y="771525"/>
            <a:ext cx="8462787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1772" y="2714091"/>
                <a:ext cx="543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72" y="2714091"/>
                <a:ext cx="543162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968254" y="2698256"/>
            <a:ext cx="201930" cy="533400"/>
            <a:chOff x="925830" y="2712720"/>
            <a:chExt cx="201930" cy="5334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937260" y="2712720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937260" y="2817495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31545" y="2922270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925830" y="3031332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925830" y="3136582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925830" y="3246120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451397" y="3016868"/>
                <a:ext cx="665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397" y="3016868"/>
                <a:ext cx="665887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416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9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121"/>
            <a:ext cx="9144000" cy="30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10556"/>
      </p:ext>
    </p:extLst>
  </p:cSld>
  <p:clrMapOvr>
    <a:masterClrMapping/>
  </p:clrMapOvr>
</p:sld>
</file>

<file path=ppt/theme/theme1.xml><?xml version="1.0" encoding="utf-8"?>
<a:theme xmlns:a="http://schemas.openxmlformats.org/drawingml/2006/main" name="TUT_esityspohja">
  <a:themeElements>
    <a:clrScheme name="TTY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CBAFF"/>
      </a:accent1>
      <a:accent2>
        <a:srgbClr val="A7D908"/>
      </a:accent2>
      <a:accent3>
        <a:srgbClr val="FF8800"/>
      </a:accent3>
      <a:accent4>
        <a:srgbClr val="046A1D"/>
      </a:accent4>
      <a:accent5>
        <a:srgbClr val="0068BA"/>
      </a:accent5>
      <a:accent6>
        <a:srgbClr val="C0002A"/>
      </a:accent6>
      <a:hlink>
        <a:srgbClr val="34B9FF"/>
      </a:hlink>
      <a:folHlink>
        <a:srgbClr val="A6DB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ukautettu suunnittelumalli">
  <a:themeElements>
    <a:clrScheme name="Mukautett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7F26"/>
      </a:accent1>
      <a:accent2>
        <a:srgbClr val="2C357E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4F07"/>
      </a:hlink>
      <a:folHlink>
        <a:srgbClr val="6C92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TUT_esityspohja</Template>
  <TotalTime>3285</TotalTime>
  <Words>1057</Words>
  <Application>Microsoft Office PowerPoint</Application>
  <PresentationFormat>On-screen Show (16:9)</PresentationFormat>
  <Paragraphs>458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Arial Black</vt:lpstr>
      <vt:lpstr>Calibri</vt:lpstr>
      <vt:lpstr>Cambria Math</vt:lpstr>
      <vt:lpstr>TUT_esityspohja</vt:lpstr>
      <vt:lpstr>Mukautettu suunnittelumalli</vt:lpstr>
      <vt:lpstr>KEB-45250 Numerical Techniques for Process Modeling </vt:lpstr>
      <vt:lpstr>Last lecture</vt:lpstr>
      <vt:lpstr>This lecture</vt:lpstr>
      <vt:lpstr>Near future</vt:lpstr>
      <vt:lpstr>Computational Fluid Dynamics</vt:lpstr>
      <vt:lpstr>Navier-Stokes</vt:lpstr>
      <vt:lpstr>Scope of this course</vt:lpstr>
      <vt:lpstr>Example case</vt:lpstr>
      <vt:lpstr>Mesh</vt:lpstr>
      <vt:lpstr>Mesh close up</vt:lpstr>
      <vt:lpstr>Unsteady</vt:lpstr>
      <vt:lpstr>Steady state</vt:lpstr>
      <vt:lpstr>PowerPoint Presentation</vt:lpstr>
      <vt:lpstr>Linear vs. nonlinear</vt:lpstr>
      <vt:lpstr>PowerPoint Presentation</vt:lpstr>
      <vt:lpstr>Why are we talking about matrices?</vt:lpstr>
      <vt:lpstr>Nonlinear system</vt:lpstr>
      <vt:lpstr>Iterative solution </vt:lpstr>
      <vt:lpstr>Nonlinear system solution</vt:lpstr>
      <vt:lpstr>Disclaimer</vt:lpstr>
      <vt:lpstr>Nonlinear PDE</vt:lpstr>
      <vt:lpstr>Solution strategy</vt:lpstr>
      <vt:lpstr>Simple linearization</vt:lpstr>
      <vt:lpstr>Iterative solution of NS</vt:lpstr>
      <vt:lpstr>Iterations</vt:lpstr>
      <vt:lpstr>Development in time</vt:lpstr>
      <vt:lpstr>NEXT TOPIC</vt:lpstr>
      <vt:lpstr>Steps of CFD solution</vt:lpstr>
      <vt:lpstr>Steps of CFD solution</vt:lpstr>
      <vt:lpstr>Preprocesing</vt:lpstr>
      <vt:lpstr>Preprocessing</vt:lpstr>
      <vt:lpstr>Suitable level of detail</vt:lpstr>
      <vt:lpstr>Domain</vt:lpstr>
      <vt:lpstr>Meshing </vt:lpstr>
      <vt:lpstr>Surface details</vt:lpstr>
      <vt:lpstr>Mesh types</vt:lpstr>
      <vt:lpstr>Cell types</vt:lpstr>
      <vt:lpstr>Solver</vt:lpstr>
      <vt:lpstr>Post processing</vt:lpstr>
      <vt:lpstr>Time derivative term</vt:lpstr>
      <vt:lpstr>Explicit time stepping</vt:lpstr>
      <vt:lpstr>Implicit time stepping</vt:lpstr>
      <vt:lpstr>Turbulence</vt:lpstr>
      <vt:lpstr>More physics and chemistry</vt:lpstr>
      <vt:lpstr>Algebraic equations</vt:lpstr>
      <vt:lpstr>Linear system of equations</vt:lpstr>
      <vt:lpstr>Advection and diffusion terms in PDEs</vt:lpstr>
      <vt:lpstr>Fluid flow equations</vt:lpstr>
      <vt:lpstr>Fluid flow equations</vt:lpstr>
    </vt:vector>
  </TitlesOfParts>
  <Company>Tampere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Andersin Virpi</dc:creator>
  <cp:lastModifiedBy>Antti Mikkonen</cp:lastModifiedBy>
  <cp:revision>142</cp:revision>
  <dcterms:created xsi:type="dcterms:W3CDTF">2014-11-03T12:07:37Z</dcterms:created>
  <dcterms:modified xsi:type="dcterms:W3CDTF">2018-01-23T14:51:04Z</dcterms:modified>
</cp:coreProperties>
</file>